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8" r:id="rId5"/>
    <p:sldId id="262" r:id="rId6"/>
    <p:sldId id="259" r:id="rId7"/>
    <p:sldId id="261" r:id="rId8"/>
    <p:sldId id="260" r:id="rId9"/>
    <p:sldId id="263" r:id="rId10"/>
    <p:sldId id="264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506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484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275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410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989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840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4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373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294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37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261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34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vBvfNMYowU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-AQqGkDWQg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t-PT" dirty="0" smtClean="0"/>
              <a:t>Introdução ao vOLUNTARIADO </a:t>
            </a:r>
            <a:endParaRPr lang="pt-PT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220" y="4352544"/>
            <a:ext cx="3937559" cy="26250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3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dirty="0" smtClean="0"/>
              <a:t>“ÉS MAIS Importante do que pensas…”</a:t>
            </a:r>
            <a:endParaRPr lang="pt-PT" sz="2400" dirty="0"/>
          </a:p>
        </p:txBody>
      </p:sp>
      <p:pic>
        <p:nvPicPr>
          <p:cNvPr id="4" name="qvBvfNMYow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48667" y="2293936"/>
            <a:ext cx="7094666" cy="39907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89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Obrigada/o!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3" y="3572657"/>
            <a:ext cx="6801612" cy="1239894"/>
          </a:xfrm>
        </p:spPr>
        <p:txBody>
          <a:bodyPr/>
          <a:lstStyle/>
          <a:p>
            <a:r>
              <a:rPr lang="pt-PT" dirty="0" smtClean="0">
                <a:solidFill>
                  <a:schemeClr val="tx1">
                    <a:lumMod val="50000"/>
                  </a:schemeClr>
                </a:solidFill>
              </a:rPr>
              <a:t>Voltaremos </a:t>
            </a:r>
            <a:r>
              <a:rPr lang="pt-PT" dirty="0">
                <a:solidFill>
                  <a:schemeClr val="tx1">
                    <a:lumMod val="50000"/>
                  </a:schemeClr>
                </a:solidFill>
              </a:rPr>
              <a:t>a reunir brevemente </a:t>
            </a:r>
            <a:r>
              <a:rPr lang="pt-PT" dirty="0" smtClean="0">
                <a:solidFill>
                  <a:schemeClr val="tx1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pt-PT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220" y="4352544"/>
            <a:ext cx="3937559" cy="26250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8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1100" y="2638044"/>
            <a:ext cx="3699764" cy="310198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PT" b="1" dirty="0" smtClean="0">
                <a:solidFill>
                  <a:schemeClr val="tx1"/>
                </a:solidFill>
              </a:rPr>
              <a:t>03</a:t>
            </a:r>
            <a:r>
              <a:rPr lang="pt-PT" dirty="0" smtClean="0"/>
              <a:t> 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Voluntariado Externo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b="1" dirty="0" smtClean="0">
                <a:solidFill>
                  <a:schemeClr val="tx1"/>
                </a:solidFill>
              </a:rPr>
              <a:t>04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Voluntariado: Conceito</a:t>
            </a:r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PT" b="1" dirty="0" smtClean="0">
                <a:solidFill>
                  <a:schemeClr val="tx1"/>
                </a:solidFill>
              </a:rPr>
              <a:t>06  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Voluntariado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orporativo</a:t>
            </a:r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PT" b="1" dirty="0" smtClean="0">
                <a:solidFill>
                  <a:schemeClr val="tx1"/>
                </a:solidFill>
              </a:rPr>
              <a:t>07 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Testemunho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b="1" dirty="0" smtClean="0">
                <a:solidFill>
                  <a:schemeClr val="tx1"/>
                </a:solidFill>
              </a:rPr>
              <a:t>08 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nefícios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Voluntariado</a:t>
            </a:r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PT" b="1" dirty="0" smtClean="0">
                <a:solidFill>
                  <a:schemeClr val="tx1"/>
                </a:solidFill>
              </a:rPr>
              <a:t>10 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Brainstorming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059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Voluntariado externo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t-PT" dirty="0" smtClean="0"/>
              <a:t>O Voluntariado Externo surge </a:t>
            </a:r>
            <a:r>
              <a:rPr lang="pt-PT" dirty="0"/>
              <a:t>como uma </a:t>
            </a:r>
            <a:r>
              <a:rPr lang="pt-PT" b="1" dirty="0"/>
              <a:t>estratégia de motivação dos Recursos Humanos </a:t>
            </a:r>
            <a:r>
              <a:rPr lang="pt-PT" b="1" dirty="0" smtClean="0"/>
              <a:t>assalariados das Organizações da Economia Social</a:t>
            </a:r>
            <a:r>
              <a:rPr lang="pt-PT" dirty="0" smtClean="0"/>
              <a:t>, </a:t>
            </a:r>
            <a:r>
              <a:rPr lang="pt-PT" dirty="0"/>
              <a:t>procurando incentivar e apoiar o envolvimento dos mesmos em ações de voluntariado que visam ajudar a comunidade onde estão inseridos, com o </a:t>
            </a:r>
            <a:r>
              <a:rPr lang="pt-PT" b="1" dirty="0"/>
              <a:t>objetivo de aumentar o bem-estar e a saúde dos profissionais.</a:t>
            </a:r>
            <a:endParaRPr lang="pt-PT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80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Voluntariado: Conceito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pt-PT" sz="1900" dirty="0"/>
              <a:t>Lei n.º </a:t>
            </a:r>
            <a:r>
              <a:rPr lang="pt-PT" sz="1900" b="1" dirty="0"/>
              <a:t>71/98</a:t>
            </a:r>
            <a:r>
              <a:rPr lang="pt-PT" sz="1900" dirty="0"/>
              <a:t> de 3 de Novembro,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t-PT" dirty="0"/>
              <a:t>Bases do enquadramento jurídico do voluntariado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t-PT" b="1" dirty="0"/>
              <a:t>Artigo 2.º, nº1</a:t>
            </a:r>
            <a:endParaRPr lang="pt-PT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pt-PT" dirty="0"/>
              <a:t>“O conjunto de ações de interesse social e comunitário realizadas de forma desinteressada por pessoas, no âmbito de projetos, programas e outras formas de intervenção ao serviço dos indivíduos, das famílias e da comunidade desenvolvidos sem fins lucrativos por entidades públicas ou privadas."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t-PT" b="1" dirty="0"/>
              <a:t>Artigo 6.º, nº1</a:t>
            </a:r>
            <a:endParaRPr lang="pt-PT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pt-PT" dirty="0"/>
              <a:t>"Obedece aos princípios da </a:t>
            </a:r>
            <a:r>
              <a:rPr lang="pt-PT" b="1" dirty="0"/>
              <a:t>solidariedade</a:t>
            </a:r>
            <a:r>
              <a:rPr lang="pt-PT" dirty="0"/>
              <a:t>, da</a:t>
            </a:r>
            <a:r>
              <a:rPr lang="pt-PT" b="1" dirty="0"/>
              <a:t> participação</a:t>
            </a:r>
            <a:r>
              <a:rPr lang="pt-PT" dirty="0"/>
              <a:t>, da </a:t>
            </a:r>
            <a:r>
              <a:rPr lang="pt-PT" b="1" dirty="0"/>
              <a:t>cooperação</a:t>
            </a:r>
            <a:r>
              <a:rPr lang="pt-PT" dirty="0"/>
              <a:t>, da </a:t>
            </a:r>
            <a:r>
              <a:rPr lang="pt-PT" b="1" dirty="0"/>
              <a:t>complementaridade</a:t>
            </a:r>
            <a:r>
              <a:rPr lang="pt-PT" dirty="0"/>
              <a:t>, da </a:t>
            </a:r>
            <a:r>
              <a:rPr lang="pt-PT" b="1" dirty="0"/>
              <a:t>gratuitidade</a:t>
            </a:r>
            <a:r>
              <a:rPr lang="pt-PT" dirty="0"/>
              <a:t>, da </a:t>
            </a:r>
            <a:r>
              <a:rPr lang="pt-PT" b="1" dirty="0"/>
              <a:t>responsabilidade</a:t>
            </a:r>
            <a:r>
              <a:rPr lang="pt-PT" dirty="0"/>
              <a:t> e da </a:t>
            </a:r>
            <a:r>
              <a:rPr lang="pt-PT" b="1" dirty="0"/>
              <a:t>convergência</a:t>
            </a:r>
            <a:r>
              <a:rPr lang="pt-PT" dirty="0" smtClean="0"/>
              <a:t>”.</a:t>
            </a:r>
            <a:endParaRPr lang="pt-PT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063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Voluntariado: Conceito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1500" dirty="0"/>
              <a:t>É considerado, pela Organização das Nações Unidas (2022), uma </a:t>
            </a:r>
            <a:r>
              <a:rPr lang="pt-PT" sz="1500" b="1" dirty="0"/>
              <a:t>força poderosa </a:t>
            </a:r>
            <a:r>
              <a:rPr lang="pt-PT" sz="1500" dirty="0"/>
              <a:t>e uma parte importante da sociedade. Globalmente, continua a ser um importante veículo para </a:t>
            </a:r>
            <a:r>
              <a:rPr lang="pt-PT" sz="1500" b="1" dirty="0"/>
              <a:t>moldar e promover o desenvolvimento. </a:t>
            </a:r>
          </a:p>
          <a:p>
            <a:pPr algn="just"/>
            <a:r>
              <a:rPr lang="pt-PT" sz="1500" dirty="0"/>
              <a:t>Ivan Scheier apresenta uma definição global de voluntariado redigida em quatro pontos. </a:t>
            </a:r>
          </a:p>
          <a:p>
            <a:pPr marL="622300" indent="-76200" algn="just">
              <a:buFont typeface="+mj-lt"/>
              <a:buAutoNum type="arabicPeriod"/>
            </a:pPr>
            <a:r>
              <a:rPr lang="pt-PT" sz="1500" dirty="0"/>
              <a:t> é uma atividade relativamente incoerciva; </a:t>
            </a:r>
          </a:p>
          <a:p>
            <a:pPr marL="622300" indent="-76200" algn="just">
              <a:buFont typeface="+mj-lt"/>
              <a:buAutoNum type="arabicPeriod"/>
            </a:pPr>
            <a:r>
              <a:rPr lang="pt-PT" sz="1500" dirty="0"/>
              <a:t> </a:t>
            </a:r>
            <a:r>
              <a:rPr lang="pt-PT" sz="1500" dirty="0" smtClean="0"/>
              <a:t>realizada </a:t>
            </a:r>
            <a:r>
              <a:rPr lang="pt-PT" sz="1500" dirty="0"/>
              <a:t>com intenção de ajudar; </a:t>
            </a:r>
          </a:p>
          <a:p>
            <a:pPr marL="622300" indent="-76200" algn="just">
              <a:buFont typeface="+mj-lt"/>
              <a:buAutoNum type="arabicPeriod"/>
            </a:pPr>
            <a:r>
              <a:rPr lang="pt-PT" sz="1500" dirty="0"/>
              <a:t> </a:t>
            </a:r>
            <a:r>
              <a:rPr lang="pt-PT" sz="1500" dirty="0" smtClean="0"/>
              <a:t>sem </a:t>
            </a:r>
            <a:r>
              <a:rPr lang="pt-PT" sz="1500" dirty="0"/>
              <a:t>pensamento primário ou imediato de ganho financeiro </a:t>
            </a:r>
          </a:p>
          <a:p>
            <a:pPr marL="622300" indent="-76200" algn="just">
              <a:buFont typeface="+mj-lt"/>
              <a:buAutoNum type="arabicPeriod"/>
            </a:pPr>
            <a:r>
              <a:rPr lang="pt-PT" sz="1500" dirty="0"/>
              <a:t> é trabalho, indo ao encontro da definição da Organização Internacional do </a:t>
            </a:r>
            <a:r>
              <a:rPr lang="pt-PT" sz="1500" dirty="0" smtClean="0"/>
              <a:t>Trabalho (2011</a:t>
            </a:r>
            <a:r>
              <a:rPr lang="pt-PT" sz="1500" dirty="0"/>
              <a:t>), em que envolve atividades que produzem bens e/ou serviços que contribuem com potencial valor acrescentado para os seus destinatários, de uma forma divertida, alegre mas com profissionalismo, preparados para o fazer e com seriedade e com compromisso.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452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Voluntariado Corporativo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PT" sz="1500" dirty="0"/>
              <a:t>É uma das expressões mais diretas do envolvimento social das empresas e expressa uma vontade em demonstrar um compromisso responsável perante a sociedade através de um dos seus recursos mais importantes: </a:t>
            </a:r>
            <a:r>
              <a:rPr lang="pt-PT" sz="1500" b="1" dirty="0"/>
              <a:t>os seus colaboradores</a:t>
            </a:r>
            <a:r>
              <a:rPr lang="pt-PT" sz="1500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PT" sz="1500" dirty="0"/>
              <a:t>(GRACE, 2016)</a:t>
            </a:r>
          </a:p>
          <a:p>
            <a:pPr algn="ctr">
              <a:lnSpc>
                <a:spcPct val="150000"/>
              </a:lnSpc>
            </a:pPr>
            <a:r>
              <a:rPr lang="pt-PT" sz="1500" dirty="0"/>
              <a:t>É “um conjunto de ações realizadas por empresas para incentivar o envolvimento dos seus funcionários em atividades voluntárias na comunidade”. Esta prática está progressivamente mais presente e desenvolvida, o que resulta na sua adoção por parte de organizações de todos os tamanhos e na criação de um impacto significativamente positivo nas comunidades.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PT" sz="1500" dirty="0"/>
              <a:t>(Goldberg, </a:t>
            </a:r>
            <a:r>
              <a:rPr lang="pt-PT" sz="1500" dirty="0" smtClean="0"/>
              <a:t>2001)</a:t>
            </a:r>
            <a:endParaRPr lang="pt-PT" sz="15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7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1600" dirty="0"/>
              <a:t>Segundo a OIT (2011), as empresas que oferecem incentivos aos trabalhadores para participarem nesses programas, como a oferta de tempo livre remunerado, a atividade resultante viola a disposição "não remunerada" da definição recomendada de voluntariado e, por conseguinte, não deve ser contabilizada como trabalho voluntário. Em vez disso, deve ser considerada uma </a:t>
            </a:r>
            <a:r>
              <a:rPr lang="pt-PT" sz="1600" b="1" dirty="0"/>
              <a:t>contribuição em espécie da empresa</a:t>
            </a:r>
            <a:r>
              <a:rPr lang="pt-PT" sz="1600" dirty="0"/>
              <a:t>. Por outro lado, quando o incentivo assume a forma de organização de atividades voluntárias de grupo de trabalhadores sem que seja paga uma compensação financeira aos participantes, a atividade resultante pode ser considerada como trabalho voluntário. 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 que é e o que não é voluntariado</a:t>
            </a:r>
          </a:p>
        </p:txBody>
      </p:sp>
    </p:spTree>
    <p:extLst>
      <p:ext uri="{BB962C8B-B14F-4D97-AF65-F5344CB8AC3E}">
        <p14:creationId xmlns:p14="http://schemas.microsoft.com/office/powerpoint/2010/main" val="31790613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Testemunho</a:t>
            </a:r>
            <a:endParaRPr lang="pt-PT" dirty="0"/>
          </a:p>
        </p:txBody>
      </p:sp>
      <p:pic>
        <p:nvPicPr>
          <p:cNvPr id="4" name="3-AQqGkDWQ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72739" y="2290088"/>
            <a:ext cx="6676448" cy="37555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178409" y="6045590"/>
            <a:ext cx="5835182" cy="5260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500" dirty="0" smtClean="0"/>
              <a:t>Marta Santos – Programa de Voluntariado Corporativo Grupo EDP</a:t>
            </a:r>
            <a:endParaRPr lang="pt-PT" sz="1500" dirty="0"/>
          </a:p>
        </p:txBody>
      </p:sp>
    </p:spTree>
    <p:extLst>
      <p:ext uri="{BB962C8B-B14F-4D97-AF65-F5344CB8AC3E}">
        <p14:creationId xmlns:p14="http://schemas.microsoft.com/office/powerpoint/2010/main" val="327847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86" y="-638650"/>
            <a:ext cx="6561355" cy="19735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benefícios do voluntariado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79344"/>
              </p:ext>
            </p:extLst>
          </p:nvPr>
        </p:nvGraphicFramePr>
        <p:xfrm>
          <a:off x="2231136" y="2449738"/>
          <a:ext cx="7731126" cy="38639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7042">
                  <a:extLst>
                    <a:ext uri="{9D8B030D-6E8A-4147-A177-3AD203B41FA5}">
                      <a16:colId xmlns:a16="http://schemas.microsoft.com/office/drawing/2014/main" val="2668003107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312591716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3344835108"/>
                    </a:ext>
                  </a:extLst>
                </a:gridCol>
              </a:tblGrid>
              <a:tr h="594458">
                <a:tc>
                  <a:txBody>
                    <a:bodyPr/>
                    <a:lstStyle/>
                    <a:p>
                      <a:pPr algn="ctr"/>
                      <a:r>
                        <a:rPr lang="pt-PT" sz="1500" dirty="0"/>
                        <a:t>Voluntário/Profissional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dirty="0"/>
                        <a:t>Comunidade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/>
                        <a:t>Organização da Economia Social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464676"/>
                  </a:ext>
                </a:extLst>
              </a:tr>
              <a:tr h="1089839">
                <a:tc>
                  <a:txBody>
                    <a:bodyPr/>
                    <a:lstStyle/>
                    <a:p>
                      <a:pPr algn="ctr"/>
                      <a:r>
                        <a:rPr lang="pt-PT" sz="1500" dirty="0" smtClean="0"/>
                        <a:t>Alargar o </a:t>
                      </a:r>
                      <a:r>
                        <a:rPr lang="pt-PT" sz="1500" dirty="0"/>
                        <a:t>leque de competências (p. ex. Comunicação, trabalho em equipa, gestão de tempo)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dirty="0"/>
                        <a:t>Usufruto do conhecimento e da experiência da instituição e dos seus funcionários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/>
                        <a:t>Maior envolvimento e motivação dos colaboradores e orgulho para com a empresa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645668"/>
                  </a:ext>
                </a:extLst>
              </a:tr>
              <a:tr h="1089839">
                <a:tc>
                  <a:txBody>
                    <a:bodyPr/>
                    <a:lstStyle/>
                    <a:p>
                      <a:pPr algn="ctr"/>
                      <a:r>
                        <a:rPr lang="pt-PT" sz="1500" dirty="0" smtClean="0"/>
                        <a:t>Aumentar a </a:t>
                      </a:r>
                      <a:r>
                        <a:rPr lang="pt-PT" sz="1500" dirty="0"/>
                        <a:t>auto-estima, autoconfiança, motivação, iniciativa, sentimento de auto valor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dirty="0"/>
                        <a:t>Melhorias concretas na qualidade de vida dos beneficiários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dirty="0"/>
                        <a:t>Construção de um ambiente familiar e trabalho de equipa entre departamentos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651976"/>
                  </a:ext>
                </a:extLst>
              </a:tr>
              <a:tr h="1089839">
                <a:tc>
                  <a:txBody>
                    <a:bodyPr/>
                    <a:lstStyle/>
                    <a:p>
                      <a:pPr algn="ctr"/>
                      <a:r>
                        <a:rPr lang="pt-PT" sz="1500"/>
                        <a:t>Maior alegria, tolerância e compreensão extensíveis à relação com colegas, clientes e família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dirty="0"/>
                        <a:t>Sociedade mais saudável e solidária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dirty="0"/>
                        <a:t>Maior coesão interna e melhoria do clima organizacional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171114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74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1115</TotalTime>
  <Words>667</Words>
  <Application>Microsoft Office PowerPoint</Application>
  <PresentationFormat>Widescreen</PresentationFormat>
  <Paragraphs>49</Paragraphs>
  <Slides>11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Wingdings</vt:lpstr>
      <vt:lpstr>Parcel</vt:lpstr>
      <vt:lpstr>Introdução ao vOLUNTARIADO </vt:lpstr>
      <vt:lpstr>AGENDA</vt:lpstr>
      <vt:lpstr>Voluntariado externo</vt:lpstr>
      <vt:lpstr>Voluntariado: Conceito</vt:lpstr>
      <vt:lpstr>Voluntariado: Conceito</vt:lpstr>
      <vt:lpstr>Voluntariado Corporativo</vt:lpstr>
      <vt:lpstr>O que é e o que não é voluntariado</vt:lpstr>
      <vt:lpstr>Testemunho</vt:lpstr>
      <vt:lpstr>benefícios do voluntariado</vt:lpstr>
      <vt:lpstr>“ÉS MAIS Importante do que pensas…”</vt:lpstr>
      <vt:lpstr>Obrigada/o!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Voluntariado</dc:title>
  <dc:creator>Diana Silva</dc:creator>
  <cp:lastModifiedBy>Diana Silva</cp:lastModifiedBy>
  <cp:revision>23</cp:revision>
  <dcterms:created xsi:type="dcterms:W3CDTF">2023-10-15T15:10:25Z</dcterms:created>
  <dcterms:modified xsi:type="dcterms:W3CDTF">2023-10-16T09:46:55Z</dcterms:modified>
</cp:coreProperties>
</file>